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Archivo Black" panose="020B0604020202020204" charset="0"/>
      <p:regular r:id="rId8"/>
    </p:embeddedFont>
    <p:embeddedFont>
      <p:font typeface="Cotoris" panose="020E0402080508020303" charset="0"/>
      <p:regular r:id="rId9"/>
    </p:embeddedFont>
    <p:embeddedFont>
      <p:font typeface="Garet" panose="020B0604020202020204" charset="0"/>
      <p:regular r:id="rId10"/>
    </p:embeddedFont>
    <p:embeddedFont>
      <p:font typeface="Garet Bold" panose="020B0604020202020204" charset="0"/>
      <p:regular r:id="rId11"/>
    </p:embeddedFont>
    <p:embeddedFont>
      <p:font typeface="Impact" panose="020B0806030902050204" pitchFamily="34" charset="0"/>
      <p:regular r:id="rId12"/>
    </p:embeddedFont>
    <p:embeddedFont>
      <p:font typeface="Notable" panose="020B0604020202020204" charset="0"/>
      <p:regular r:id="rId13"/>
    </p:embeddedFont>
    <p:embeddedFont>
      <p:font typeface="The Seasons"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0601" autoAdjust="0"/>
  </p:normalViewPr>
  <p:slideViewPr>
    <p:cSldViewPr>
      <p:cViewPr varScale="1">
        <p:scale>
          <a:sx n="53" d="100"/>
          <a:sy n="53" d="100"/>
        </p:scale>
        <p:origin x="55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2C65"/>
        </a:solidFill>
        <a:effectLst/>
      </p:bgPr>
    </p:bg>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0381" b="-27396"/>
            </a:stretch>
          </a:blipFill>
        </p:spPr>
        <p:txBody>
          <a:bodyPr/>
          <a:lstStyle/>
          <a:p>
            <a:endParaRPr lang="en-US"/>
          </a:p>
        </p:txBody>
      </p:sp>
      <p:sp>
        <p:nvSpPr>
          <p:cNvPr id="3" name="Freeform 3"/>
          <p:cNvSpPr/>
          <p:nvPr/>
        </p:nvSpPr>
        <p:spPr>
          <a:xfrm rot="5400000">
            <a:off x="4455776" y="-2742760"/>
            <a:ext cx="3500818" cy="12031370"/>
          </a:xfrm>
          <a:custGeom>
            <a:avLst/>
            <a:gdLst/>
            <a:ahLst/>
            <a:cxnLst/>
            <a:rect l="l" t="t" r="r" b="b"/>
            <a:pathLst>
              <a:path w="3500818" h="12031370">
                <a:moveTo>
                  <a:pt x="0" y="0"/>
                </a:moveTo>
                <a:lnTo>
                  <a:pt x="3500818" y="0"/>
                </a:lnTo>
                <a:lnTo>
                  <a:pt x="3500818" y="12031370"/>
                </a:lnTo>
                <a:lnTo>
                  <a:pt x="0" y="12031370"/>
                </a:lnTo>
                <a:lnTo>
                  <a:pt x="0" y="0"/>
                </a:lnTo>
                <a:close/>
              </a:path>
            </a:pathLst>
          </a:custGeom>
          <a:blipFill>
            <a:blip r:embed="rId3">
              <a:alphaModFix amt="9999"/>
            </a:blip>
            <a:stretch>
              <a:fillRect l="-121621" r="-121621"/>
            </a:stretch>
          </a:blipFill>
        </p:spPr>
        <p:txBody>
          <a:bodyPr/>
          <a:lstStyle/>
          <a:p>
            <a:endParaRPr lang="en-US"/>
          </a:p>
        </p:txBody>
      </p:sp>
      <p:sp>
        <p:nvSpPr>
          <p:cNvPr id="4" name="Freeform 4"/>
          <p:cNvSpPr>
            <a:spLocks noGrp="1" noRot="1" noMove="1" noResize="1" noEditPoints="1" noAdjustHandles="1" noChangeArrowheads="1" noChangeShapeType="1"/>
          </p:cNvSpPr>
          <p:nvPr/>
        </p:nvSpPr>
        <p:spPr>
          <a:xfrm flipH="1">
            <a:off x="-382467" y="-25817"/>
            <a:ext cx="16387079" cy="10259403"/>
          </a:xfrm>
          <a:custGeom>
            <a:avLst/>
            <a:gdLst/>
            <a:ahLst/>
            <a:cxnLst/>
            <a:rect l="l" t="t" r="r" b="b"/>
            <a:pathLst>
              <a:path w="16387079" h="10259403">
                <a:moveTo>
                  <a:pt x="16387079" y="0"/>
                </a:moveTo>
                <a:lnTo>
                  <a:pt x="0" y="0"/>
                </a:lnTo>
                <a:lnTo>
                  <a:pt x="0" y="10259403"/>
                </a:lnTo>
                <a:lnTo>
                  <a:pt x="16387079" y="10259403"/>
                </a:lnTo>
                <a:lnTo>
                  <a:pt x="16387079" y="0"/>
                </a:lnTo>
                <a:close/>
              </a:path>
            </a:pathLst>
          </a:custGeom>
          <a:blipFill>
            <a:blip r:embed="rId4">
              <a:alphaModFix amt="54000"/>
            </a:blip>
            <a:stretch>
              <a:fillRect t="-116880" r="-10851" b="-97893"/>
            </a:stretch>
          </a:blipFill>
        </p:spPr>
        <p:txBody>
          <a:bodyPr/>
          <a:lstStyle/>
          <a:p>
            <a:endParaRPr lang="en-US" dirty="0"/>
          </a:p>
        </p:txBody>
      </p:sp>
      <p:sp>
        <p:nvSpPr>
          <p:cNvPr id="5" name="Freeform 5"/>
          <p:cNvSpPr>
            <a:spLocks noGrp="1" noRot="1" noMove="1" noResize="1" noEditPoints="1" noAdjustHandles="1" noChangeArrowheads="1" noChangeShapeType="1"/>
          </p:cNvSpPr>
          <p:nvPr/>
        </p:nvSpPr>
        <p:spPr>
          <a:xfrm flipH="1">
            <a:off x="-124409" y="27597"/>
            <a:ext cx="6486438" cy="10231806"/>
          </a:xfrm>
          <a:custGeom>
            <a:avLst/>
            <a:gdLst/>
            <a:ahLst/>
            <a:cxnLst/>
            <a:rect l="l" t="t" r="r" b="b"/>
            <a:pathLst>
              <a:path w="6486438" h="10231806">
                <a:moveTo>
                  <a:pt x="6486438" y="0"/>
                </a:moveTo>
                <a:lnTo>
                  <a:pt x="0" y="0"/>
                </a:lnTo>
                <a:lnTo>
                  <a:pt x="0" y="10231806"/>
                </a:lnTo>
                <a:lnTo>
                  <a:pt x="6486438" y="10231806"/>
                </a:lnTo>
                <a:lnTo>
                  <a:pt x="6486438" y="0"/>
                </a:lnTo>
                <a:close/>
              </a:path>
            </a:pathLst>
          </a:custGeom>
          <a:blipFill>
            <a:blip r:embed="rId5"/>
            <a:stretch>
              <a:fillRect l="-4502" r="-658"/>
            </a:stretch>
          </a:blipFill>
        </p:spPr>
        <p:txBody>
          <a:bodyPr/>
          <a:lstStyle/>
          <a:p>
            <a:endParaRPr lang="en-US"/>
          </a:p>
        </p:txBody>
      </p:sp>
      <p:sp>
        <p:nvSpPr>
          <p:cNvPr id="6" name="TextBox 6"/>
          <p:cNvSpPr txBox="1"/>
          <p:nvPr/>
        </p:nvSpPr>
        <p:spPr>
          <a:xfrm>
            <a:off x="8041339" y="5893372"/>
            <a:ext cx="9373830" cy="703911"/>
          </a:xfrm>
          <a:prstGeom prst="rect">
            <a:avLst/>
          </a:prstGeom>
        </p:spPr>
        <p:txBody>
          <a:bodyPr lIns="0" tIns="0" rIns="0" bIns="0" rtlCol="0" anchor="t">
            <a:spAutoFit/>
          </a:bodyPr>
          <a:lstStyle/>
          <a:p>
            <a:pPr lvl="0" algn="r">
              <a:lnSpc>
                <a:spcPts val="2748"/>
              </a:lnSpc>
              <a:spcBef>
                <a:spcPct val="0"/>
              </a:spcBef>
            </a:pPr>
            <a:r>
              <a:rPr lang="en-US" sz="2748" spc="-217" dirty="0">
                <a:solidFill>
                  <a:srgbClr val="FFFFFF"/>
                </a:solidFill>
                <a:latin typeface="Archivo Black"/>
                <a:ea typeface="Archivo Black"/>
                <a:cs typeface="Archivo Black"/>
                <a:sym typeface="Archivo Black"/>
              </a:rPr>
              <a:t> A Personalized AI-Driven Mental Health Check-In System for Meaningful, Automated Well-being Support)</a:t>
            </a:r>
          </a:p>
        </p:txBody>
      </p:sp>
      <p:sp>
        <p:nvSpPr>
          <p:cNvPr id="7" name="TextBox 7"/>
          <p:cNvSpPr txBox="1"/>
          <p:nvPr/>
        </p:nvSpPr>
        <p:spPr>
          <a:xfrm>
            <a:off x="7122845" y="7587331"/>
            <a:ext cx="3594108" cy="366226"/>
          </a:xfrm>
          <a:prstGeom prst="rect">
            <a:avLst/>
          </a:prstGeom>
        </p:spPr>
        <p:txBody>
          <a:bodyPr lIns="0" tIns="0" rIns="0" bIns="0" rtlCol="0" anchor="t">
            <a:spAutoFit/>
          </a:bodyPr>
          <a:lstStyle/>
          <a:p>
            <a:pPr marL="0" lvl="0" indent="0" algn="l">
              <a:lnSpc>
                <a:spcPts val="2914"/>
              </a:lnSpc>
              <a:spcBef>
                <a:spcPct val="0"/>
              </a:spcBef>
            </a:pPr>
            <a:r>
              <a:rPr lang="en-US" sz="2242" b="1">
                <a:solidFill>
                  <a:srgbClr val="F3FFF6"/>
                </a:solidFill>
                <a:latin typeface="Garet Bold"/>
                <a:ea typeface="Garet Bold"/>
                <a:cs typeface="Garet Bold"/>
                <a:sym typeface="Garet Bold"/>
              </a:rPr>
              <a:t>PRESENTED BY:</a:t>
            </a:r>
          </a:p>
        </p:txBody>
      </p:sp>
      <p:sp>
        <p:nvSpPr>
          <p:cNvPr id="8" name="TextBox 8"/>
          <p:cNvSpPr txBox="1"/>
          <p:nvPr/>
        </p:nvSpPr>
        <p:spPr>
          <a:xfrm>
            <a:off x="7122845" y="7980688"/>
            <a:ext cx="3594108" cy="366226"/>
          </a:xfrm>
          <a:prstGeom prst="rect">
            <a:avLst/>
          </a:prstGeom>
        </p:spPr>
        <p:txBody>
          <a:bodyPr lIns="0" tIns="0" rIns="0" bIns="0" rtlCol="0" anchor="t">
            <a:spAutoFit/>
          </a:bodyPr>
          <a:lstStyle/>
          <a:p>
            <a:pPr marL="0" lvl="0" indent="0" algn="l">
              <a:lnSpc>
                <a:spcPts val="2914"/>
              </a:lnSpc>
              <a:spcBef>
                <a:spcPct val="0"/>
              </a:spcBef>
            </a:pPr>
            <a:r>
              <a:rPr lang="en-US" sz="2242" dirty="0">
                <a:solidFill>
                  <a:srgbClr val="F3FFF6"/>
                </a:solidFill>
                <a:latin typeface="Garet"/>
                <a:ea typeface="Garet"/>
                <a:cs typeface="Garet"/>
                <a:sym typeface="Garet"/>
              </a:rPr>
              <a:t> AARUSHI GARG</a:t>
            </a:r>
          </a:p>
        </p:txBody>
      </p:sp>
      <p:sp>
        <p:nvSpPr>
          <p:cNvPr id="9" name="TextBox 9"/>
          <p:cNvSpPr txBox="1"/>
          <p:nvPr/>
        </p:nvSpPr>
        <p:spPr>
          <a:xfrm>
            <a:off x="12728255" y="7587331"/>
            <a:ext cx="3594108" cy="366226"/>
          </a:xfrm>
          <a:prstGeom prst="rect">
            <a:avLst/>
          </a:prstGeom>
        </p:spPr>
        <p:txBody>
          <a:bodyPr lIns="0" tIns="0" rIns="0" bIns="0" rtlCol="0" anchor="t">
            <a:spAutoFit/>
          </a:bodyPr>
          <a:lstStyle/>
          <a:p>
            <a:pPr marL="0" lvl="0" indent="0" algn="l">
              <a:lnSpc>
                <a:spcPts val="2914"/>
              </a:lnSpc>
              <a:spcBef>
                <a:spcPct val="0"/>
              </a:spcBef>
            </a:pPr>
            <a:r>
              <a:rPr lang="en-US" sz="2242" b="1" dirty="0">
                <a:solidFill>
                  <a:srgbClr val="F3FFF6"/>
                </a:solidFill>
                <a:latin typeface="Garet Bold"/>
                <a:ea typeface="Garet Bold"/>
                <a:cs typeface="Garet Bold"/>
                <a:sym typeface="Garet Bold"/>
              </a:rPr>
              <a:t>PRESENTED TO:</a:t>
            </a:r>
          </a:p>
        </p:txBody>
      </p:sp>
      <p:sp>
        <p:nvSpPr>
          <p:cNvPr id="10" name="TextBox 10"/>
          <p:cNvSpPr txBox="1"/>
          <p:nvPr/>
        </p:nvSpPr>
        <p:spPr>
          <a:xfrm>
            <a:off x="12728255" y="7980688"/>
            <a:ext cx="4423971" cy="732353"/>
          </a:xfrm>
          <a:prstGeom prst="rect">
            <a:avLst/>
          </a:prstGeom>
        </p:spPr>
        <p:txBody>
          <a:bodyPr lIns="0" tIns="0" rIns="0" bIns="0" rtlCol="0" anchor="t">
            <a:spAutoFit/>
          </a:bodyPr>
          <a:lstStyle/>
          <a:p>
            <a:pPr marL="0" lvl="0" indent="0" algn="l">
              <a:lnSpc>
                <a:spcPts val="2914"/>
              </a:lnSpc>
              <a:spcBef>
                <a:spcPct val="0"/>
              </a:spcBef>
            </a:pPr>
            <a:r>
              <a:rPr lang="en-US" sz="2242" dirty="0">
                <a:solidFill>
                  <a:srgbClr val="F3FFF6"/>
                </a:solidFill>
                <a:latin typeface="Garet"/>
                <a:ea typeface="Garet"/>
                <a:cs typeface="Garet"/>
                <a:sym typeface="Garet"/>
              </a:rPr>
              <a:t>Ai Agents Workshop - Mini Hackathon</a:t>
            </a:r>
          </a:p>
        </p:txBody>
      </p:sp>
      <p:sp>
        <p:nvSpPr>
          <p:cNvPr id="11" name="TextBox 11"/>
          <p:cNvSpPr txBox="1"/>
          <p:nvPr/>
        </p:nvSpPr>
        <p:spPr>
          <a:xfrm>
            <a:off x="4333417" y="2131411"/>
            <a:ext cx="13116383" cy="3385607"/>
          </a:xfrm>
          <a:prstGeom prst="rect">
            <a:avLst/>
          </a:prstGeom>
        </p:spPr>
        <p:txBody>
          <a:bodyPr wrap="square" lIns="0" tIns="0" rIns="0" bIns="0" rtlCol="0" anchor="t">
            <a:spAutoFit/>
          </a:bodyPr>
          <a:lstStyle/>
          <a:p>
            <a:pPr marL="0" lvl="0" indent="0" algn="r">
              <a:lnSpc>
                <a:spcPts val="8490"/>
              </a:lnSpc>
              <a:spcBef>
                <a:spcPct val="0"/>
              </a:spcBef>
            </a:pPr>
            <a:r>
              <a:rPr lang="en-US" sz="8000" spc="-859" dirty="0">
                <a:solidFill>
                  <a:srgbClr val="FFFFFF"/>
                </a:solidFill>
                <a:latin typeface="Archivo Black"/>
                <a:ea typeface="Archivo Black"/>
                <a:cs typeface="Archivo Black"/>
                <a:sym typeface="Archivo Black"/>
              </a:rPr>
              <a:t>PROBLEM STATEMENT</a:t>
            </a:r>
          </a:p>
          <a:p>
            <a:pPr lvl="0" algn="r">
              <a:lnSpc>
                <a:spcPts val="8490"/>
              </a:lnSpc>
              <a:spcBef>
                <a:spcPct val="0"/>
              </a:spcBef>
            </a:pPr>
            <a:r>
              <a:rPr lang="en-US" sz="10885" u="none" spc="-859" dirty="0">
                <a:solidFill>
                  <a:srgbClr val="FFFFFF"/>
                </a:solidFill>
                <a:latin typeface="Archivo Black"/>
                <a:ea typeface="Archivo Black"/>
                <a:cs typeface="Archivo Black"/>
                <a:sym typeface="Archivo Black"/>
              </a:rPr>
              <a:t>(</a:t>
            </a:r>
            <a:r>
              <a:rPr lang="en-US" sz="8000" spc="-859" dirty="0">
                <a:solidFill>
                  <a:srgbClr val="FFFFFF"/>
                </a:solidFill>
                <a:latin typeface="Archivo Black"/>
                <a:ea typeface="Archivo Black"/>
                <a:cs typeface="Archivo Black"/>
                <a:sym typeface="Archivo Black"/>
              </a:rPr>
              <a:t>Mental Health Check-In Agent</a:t>
            </a:r>
            <a:r>
              <a:rPr lang="en-US" sz="10885" spc="-859" dirty="0">
                <a:solidFill>
                  <a:srgbClr val="FFFFFF"/>
                </a:solidFill>
                <a:latin typeface="Archivo Black"/>
                <a:ea typeface="Archivo Black"/>
                <a:cs typeface="Archivo Black"/>
                <a:sym typeface="Archivo Black"/>
              </a:rPr>
              <a:t>)</a:t>
            </a:r>
            <a:endParaRPr lang="en-US" sz="10885" u="none" spc="-859" dirty="0">
              <a:solidFill>
                <a:srgbClr val="FFFFFF"/>
              </a:solidFill>
              <a:latin typeface="Archivo Black"/>
              <a:ea typeface="Archivo Black"/>
              <a:cs typeface="Archivo Black"/>
              <a:sym typeface="Archivo Black"/>
            </a:endParaRPr>
          </a:p>
        </p:txBody>
      </p:sp>
      <p:sp>
        <p:nvSpPr>
          <p:cNvPr id="12" name="TextBox 12"/>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FFFFFF"/>
                </a:solidFill>
                <a:latin typeface="Cotoris"/>
                <a:ea typeface="Cotoris"/>
                <a:cs typeface="Cotoris"/>
                <a:sym typeface="Cotoris"/>
              </a:rPr>
              <a:t>Kapidhwaj Association of Modern logic, Automation, Learning and career Advancement</a:t>
            </a:r>
          </a:p>
        </p:txBody>
      </p:sp>
      <p:sp>
        <p:nvSpPr>
          <p:cNvPr id="13" name="TextBox 13"/>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FFFFFF"/>
                </a:solidFill>
                <a:latin typeface="Notable"/>
                <a:ea typeface="Notable"/>
                <a:cs typeface="Notable"/>
                <a:sym typeface="Notable"/>
              </a:rPr>
              <a:t>K.A.M.A.L.A</a:t>
            </a:r>
          </a:p>
        </p:txBody>
      </p:sp>
      <p:grpSp>
        <p:nvGrpSpPr>
          <p:cNvPr id="14" name="Group 14"/>
          <p:cNvGrpSpPr>
            <a:grpSpLocks noGrp="1" noUngrp="1" noRot="1" noMove="1" noResize="1"/>
          </p:cNvGrpSpPr>
          <p:nvPr/>
        </p:nvGrpSpPr>
        <p:grpSpPr>
          <a:xfrm>
            <a:off x="13357948" y="9454144"/>
            <a:ext cx="4920527" cy="779443"/>
            <a:chOff x="0" y="0"/>
            <a:chExt cx="6560703" cy="1039257"/>
          </a:xfrm>
        </p:grpSpPr>
        <p:sp>
          <p:nvSpPr>
            <p:cNvPr id="15" name="Freeform 15"/>
            <p:cNvSpPr>
              <a:spLocks noGrp="1" noRot="1" noMove="1" noResize="1" noEditPoints="1" noAdjustHandles="1" noChangeArrowheads="1" noChangeShapeType="1"/>
            </p:cNvSpPr>
            <p:nvPr/>
          </p:nvSpPr>
          <p:spPr>
            <a:xfrm>
              <a:off x="5201803" y="0"/>
              <a:ext cx="1358900" cy="963057"/>
            </a:xfrm>
            <a:custGeom>
              <a:avLst/>
              <a:gdLst/>
              <a:ahLst/>
              <a:cxnLst/>
              <a:rect l="l" t="t" r="r" b="b"/>
              <a:pathLst>
                <a:path w="1358900" h="963057">
                  <a:moveTo>
                    <a:pt x="0" y="0"/>
                  </a:moveTo>
                  <a:lnTo>
                    <a:pt x="1358900" y="0"/>
                  </a:lnTo>
                  <a:lnTo>
                    <a:pt x="1358900" y="963057"/>
                  </a:lnTo>
                  <a:lnTo>
                    <a:pt x="0" y="963057"/>
                  </a:lnTo>
                  <a:lnTo>
                    <a:pt x="0" y="0"/>
                  </a:lnTo>
                  <a:close/>
                </a:path>
              </a:pathLst>
            </a:custGeom>
            <a:blipFill>
              <a:blip r:embed="rId6"/>
              <a:stretch>
                <a:fillRect l="-2466" t="-9405" r="-1008" b="-36600"/>
              </a:stretch>
            </a:blipFill>
          </p:spPr>
          <p:txBody>
            <a:bodyPr/>
            <a:lstStyle/>
            <a:p>
              <a:endParaRPr lang="en-US"/>
            </a:p>
          </p:txBody>
        </p:sp>
        <p:sp>
          <p:nvSpPr>
            <p:cNvPr id="16" name="TextBox 16"/>
            <p:cNvSpPr txBox="1">
              <a:spLocks noGrp="1" noRot="1" noMove="1" noResize="1" noEditPoints="1" noAdjustHandles="1" noChangeArrowheads="1" noChangeShapeType="1"/>
            </p:cNvSpPr>
            <p:nvPr/>
          </p:nvSpPr>
          <p:spPr>
            <a:xfrm>
              <a:off x="0" y="645227"/>
              <a:ext cx="5201803" cy="394030"/>
            </a:xfrm>
            <a:prstGeom prst="rect">
              <a:avLst/>
            </a:prstGeom>
          </p:spPr>
          <p:txBody>
            <a:bodyPr lIns="0" tIns="0" rIns="0" bIns="0" rtlCol="0" anchor="t">
              <a:spAutoFit/>
            </a:bodyPr>
            <a:lstStyle/>
            <a:p>
              <a:pPr algn="l">
                <a:lnSpc>
                  <a:spcPts val="2348"/>
                </a:lnSpc>
                <a:spcBef>
                  <a:spcPct val="0"/>
                </a:spcBef>
              </a:pPr>
              <a:r>
                <a:rPr lang="en-US" sz="1677" spc="256" dirty="0">
                  <a:solidFill>
                    <a:srgbClr val="FFFFFF"/>
                  </a:solidFill>
                  <a:latin typeface="The Seasons"/>
                  <a:ea typeface="The Seasons"/>
                  <a:cs typeface="The Seasons"/>
                  <a:sym typeface="The Seasons"/>
                </a:rPr>
                <a:t>Kapidhwaj Innovations Pvt Ltd</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0FAFF"/>
        </a:solidFill>
        <a:effectLst/>
      </p:bgPr>
    </p:bg>
    <p:spTree>
      <p:nvGrpSpPr>
        <p:cNvPr id="1" name=""/>
        <p:cNvGrpSpPr/>
        <p:nvPr/>
      </p:nvGrpSpPr>
      <p:grpSpPr>
        <a:xfrm>
          <a:off x="0" y="0"/>
          <a:ext cx="0" cy="0"/>
          <a:chOff x="0" y="0"/>
          <a:chExt cx="0" cy="0"/>
        </a:xfrm>
      </p:grpSpPr>
      <p:sp>
        <p:nvSpPr>
          <p:cNvPr id="5" name="TextBox 5"/>
          <p:cNvSpPr txBox="1"/>
          <p:nvPr/>
        </p:nvSpPr>
        <p:spPr>
          <a:xfrm>
            <a:off x="1785989" y="1714500"/>
            <a:ext cx="14716021" cy="1086358"/>
          </a:xfrm>
          <a:prstGeom prst="rect">
            <a:avLst/>
          </a:prstGeom>
        </p:spPr>
        <p:txBody>
          <a:bodyPr lIns="0" tIns="0" rIns="0" bIns="0" rtlCol="0" anchor="t">
            <a:spAutoFit/>
          </a:bodyPr>
          <a:lstStyle/>
          <a:p>
            <a:pPr algn="ctr">
              <a:lnSpc>
                <a:spcPts val="6583"/>
              </a:lnSpc>
            </a:pPr>
            <a:r>
              <a:rPr lang="en-US" sz="8028" dirty="0">
                <a:solidFill>
                  <a:srgbClr val="262F43"/>
                </a:solidFill>
                <a:latin typeface="Impact"/>
                <a:ea typeface="Impact"/>
                <a:cs typeface="Impact"/>
                <a:sym typeface="Impact"/>
              </a:rPr>
              <a:t>WORKFLOW DIAGRAM</a:t>
            </a:r>
          </a:p>
        </p:txBody>
      </p:sp>
      <p:sp>
        <p:nvSpPr>
          <p:cNvPr id="6" name="TextBox 6"/>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000000"/>
                </a:solidFill>
                <a:latin typeface="Cotoris"/>
                <a:ea typeface="Cotoris"/>
                <a:cs typeface="Cotoris"/>
                <a:sym typeface="Cotoris"/>
              </a:rPr>
              <a:t>Kapidhwaj Association of Modern logic, Automation, Learning and career Advancement</a:t>
            </a:r>
          </a:p>
        </p:txBody>
      </p:sp>
      <p:sp>
        <p:nvSpPr>
          <p:cNvPr id="7" name="TextBox 7"/>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000000"/>
                </a:solidFill>
                <a:latin typeface="Notable"/>
                <a:ea typeface="Notable"/>
                <a:cs typeface="Notable"/>
                <a:sym typeface="Notable"/>
              </a:rPr>
              <a:t>K.A.M.A.L.A</a:t>
            </a:r>
          </a:p>
        </p:txBody>
      </p:sp>
      <p:pic>
        <p:nvPicPr>
          <p:cNvPr id="10" name="Picture 9">
            <a:extLst>
              <a:ext uri="{FF2B5EF4-FFF2-40B4-BE49-F238E27FC236}">
                <a16:creationId xmlns:a16="http://schemas.microsoft.com/office/drawing/2014/main" id="{636C6C2B-A6FB-BF45-6524-8E3D736D6FB8}"/>
              </a:ext>
            </a:extLst>
          </p:cNvPr>
          <p:cNvPicPr>
            <a:picLocks noChangeAspect="1"/>
          </p:cNvPicPr>
          <p:nvPr/>
        </p:nvPicPr>
        <p:blipFill>
          <a:blip r:embed="rId2"/>
          <a:stretch>
            <a:fillRect/>
          </a:stretch>
        </p:blipFill>
        <p:spPr>
          <a:xfrm>
            <a:off x="0" y="2808780"/>
            <a:ext cx="8115301" cy="7281334"/>
          </a:xfrm>
          <a:prstGeom prst="rect">
            <a:avLst/>
          </a:prstGeom>
        </p:spPr>
      </p:pic>
      <p:pic>
        <p:nvPicPr>
          <p:cNvPr id="12" name="Picture 11">
            <a:extLst>
              <a:ext uri="{FF2B5EF4-FFF2-40B4-BE49-F238E27FC236}">
                <a16:creationId xmlns:a16="http://schemas.microsoft.com/office/drawing/2014/main" id="{790E066F-26C2-C5DB-5387-E54F8DA2020A}"/>
              </a:ext>
            </a:extLst>
          </p:cNvPr>
          <p:cNvPicPr>
            <a:picLocks noChangeAspect="1"/>
          </p:cNvPicPr>
          <p:nvPr/>
        </p:nvPicPr>
        <p:blipFill>
          <a:blip r:embed="rId3"/>
          <a:stretch>
            <a:fillRect/>
          </a:stretch>
        </p:blipFill>
        <p:spPr>
          <a:xfrm>
            <a:off x="8382000" y="2705100"/>
            <a:ext cx="9753600" cy="727555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0FAFF"/>
        </a:solidFill>
        <a:effectLst/>
      </p:bgPr>
    </p:bg>
    <p:spTree>
      <p:nvGrpSpPr>
        <p:cNvPr id="1" name=""/>
        <p:cNvGrpSpPr/>
        <p:nvPr/>
      </p:nvGrpSpPr>
      <p:grpSpPr>
        <a:xfrm>
          <a:off x="0" y="0"/>
          <a:ext cx="0" cy="0"/>
          <a:chOff x="0" y="0"/>
          <a:chExt cx="0" cy="0"/>
        </a:xfrm>
      </p:grpSpPr>
      <p:grpSp>
        <p:nvGrpSpPr>
          <p:cNvPr id="2" name="Group 2"/>
          <p:cNvGrpSpPr/>
          <p:nvPr/>
        </p:nvGrpSpPr>
        <p:grpSpPr>
          <a:xfrm>
            <a:off x="382790" y="1105923"/>
            <a:ext cx="17522420" cy="8990577"/>
            <a:chOff x="0" y="0"/>
            <a:chExt cx="1357525" cy="655095"/>
          </a:xfrm>
        </p:grpSpPr>
        <p:sp>
          <p:nvSpPr>
            <p:cNvPr id="3" name="Freeform 3"/>
            <p:cNvSpPr/>
            <p:nvPr/>
          </p:nvSpPr>
          <p:spPr>
            <a:xfrm>
              <a:off x="0" y="0"/>
              <a:ext cx="1357525" cy="655095"/>
            </a:xfrm>
            <a:custGeom>
              <a:avLst/>
              <a:gdLst/>
              <a:ahLst/>
              <a:cxnLst/>
              <a:rect l="l" t="t" r="r" b="b"/>
              <a:pathLst>
                <a:path w="1357525" h="655095">
                  <a:moveTo>
                    <a:pt x="0" y="0"/>
                  </a:moveTo>
                  <a:lnTo>
                    <a:pt x="1357525" y="0"/>
                  </a:lnTo>
                  <a:lnTo>
                    <a:pt x="1357525" y="655095"/>
                  </a:lnTo>
                  <a:lnTo>
                    <a:pt x="0" y="655095"/>
                  </a:lnTo>
                  <a:close/>
                </a:path>
              </a:pathLst>
            </a:custGeom>
            <a:solidFill>
              <a:srgbClr val="000000">
                <a:alpha val="0"/>
              </a:srgbClr>
            </a:solidFill>
            <a:ln w="9525" cap="sq">
              <a:solidFill>
                <a:srgbClr val="000000"/>
              </a:solidFill>
              <a:prstDash val="solid"/>
              <a:miter/>
            </a:ln>
          </p:spPr>
          <p:txBody>
            <a:bodyPr/>
            <a:lstStyle/>
            <a:p>
              <a:endParaRPr lang="en-US"/>
            </a:p>
          </p:txBody>
        </p:sp>
        <p:sp>
          <p:nvSpPr>
            <p:cNvPr id="4" name="TextBox 4"/>
            <p:cNvSpPr txBox="1"/>
            <p:nvPr/>
          </p:nvSpPr>
          <p:spPr>
            <a:xfrm>
              <a:off x="0" y="-38100"/>
              <a:ext cx="1357525" cy="693195"/>
            </a:xfrm>
            <a:prstGeom prst="rect">
              <a:avLst/>
            </a:prstGeom>
          </p:spPr>
          <p:txBody>
            <a:bodyPr lIns="172697" tIns="172697" rIns="172697" bIns="172697" rtlCol="0" anchor="ctr"/>
            <a:lstStyle/>
            <a:p>
              <a:pPr algn="ctr">
                <a:lnSpc>
                  <a:spcPts val="2659"/>
                </a:lnSpc>
              </a:pPr>
              <a:endParaRPr/>
            </a:p>
          </p:txBody>
        </p:sp>
      </p:grpSp>
      <p:sp>
        <p:nvSpPr>
          <p:cNvPr id="5" name="TextBox 5"/>
          <p:cNvSpPr txBox="1"/>
          <p:nvPr/>
        </p:nvSpPr>
        <p:spPr>
          <a:xfrm>
            <a:off x="7103269" y="1654469"/>
            <a:ext cx="4081462" cy="1082854"/>
          </a:xfrm>
          <a:prstGeom prst="rect">
            <a:avLst/>
          </a:prstGeom>
        </p:spPr>
        <p:txBody>
          <a:bodyPr lIns="0" tIns="0" rIns="0" bIns="0" rtlCol="0" anchor="t">
            <a:spAutoFit/>
          </a:bodyPr>
          <a:lstStyle/>
          <a:p>
            <a:pPr algn="ctr">
              <a:lnSpc>
                <a:spcPts val="6584"/>
              </a:lnSpc>
            </a:pPr>
            <a:r>
              <a:rPr lang="en-US" sz="8030" dirty="0">
                <a:solidFill>
                  <a:srgbClr val="262F43"/>
                </a:solidFill>
                <a:latin typeface="Impact"/>
                <a:ea typeface="Impact"/>
                <a:cs typeface="Impact"/>
                <a:sym typeface="Impact"/>
              </a:rPr>
              <a:t>USE CASE</a:t>
            </a:r>
          </a:p>
        </p:txBody>
      </p:sp>
      <p:sp>
        <p:nvSpPr>
          <p:cNvPr id="6" name="TextBox 6"/>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000000"/>
                </a:solidFill>
                <a:latin typeface="Cotoris"/>
                <a:ea typeface="Cotoris"/>
                <a:cs typeface="Cotoris"/>
                <a:sym typeface="Cotoris"/>
              </a:rPr>
              <a:t>Kapidhwaj Association of Modern logic, Automation, Learning and career Advancement</a:t>
            </a:r>
          </a:p>
        </p:txBody>
      </p:sp>
      <p:sp>
        <p:nvSpPr>
          <p:cNvPr id="7" name="TextBox 7"/>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000000"/>
                </a:solidFill>
                <a:latin typeface="Notable"/>
                <a:ea typeface="Notable"/>
                <a:cs typeface="Notable"/>
                <a:sym typeface="Notable"/>
              </a:rPr>
              <a:t>K.A.M.A.L.A</a:t>
            </a:r>
          </a:p>
        </p:txBody>
      </p:sp>
      <p:sp>
        <p:nvSpPr>
          <p:cNvPr id="9" name="TextBox 8">
            <a:extLst>
              <a:ext uri="{FF2B5EF4-FFF2-40B4-BE49-F238E27FC236}">
                <a16:creationId xmlns:a16="http://schemas.microsoft.com/office/drawing/2014/main" id="{9B022EF7-5DC8-F472-BBF7-F09DE1980704}"/>
              </a:ext>
            </a:extLst>
          </p:cNvPr>
          <p:cNvSpPr txBox="1"/>
          <p:nvPr/>
        </p:nvSpPr>
        <p:spPr>
          <a:xfrm>
            <a:off x="914400" y="2958690"/>
            <a:ext cx="16611600" cy="5693866"/>
          </a:xfrm>
          <a:prstGeom prst="rect">
            <a:avLst/>
          </a:prstGeom>
          <a:noFill/>
        </p:spPr>
        <p:txBody>
          <a:bodyPr wrap="square">
            <a:spAutoFit/>
          </a:bodyPr>
          <a:lstStyle/>
          <a:p>
            <a:r>
              <a:rPr lang="en-US" sz="2800" dirty="0"/>
              <a:t>In today’s fast-paced and digitally connected world, individuals often struggle to consistently monitor their mental health. Traditional support systems lack immediacy, privacy, and regular engagement—especially for remote teams, students, and individuals hesitant to seek help.</a:t>
            </a:r>
          </a:p>
          <a:p>
            <a:endParaRPr lang="en-US" sz="2800" dirty="0"/>
          </a:p>
          <a:p>
            <a:r>
              <a:rPr lang="en-US" sz="2800" b="1" dirty="0"/>
              <a:t>Target Users:</a:t>
            </a:r>
          </a:p>
          <a:p>
            <a:r>
              <a:rPr lang="en-US" sz="2800" dirty="0"/>
              <a:t>Remote employees &amp; distributed teams</a:t>
            </a:r>
          </a:p>
          <a:p>
            <a:r>
              <a:rPr lang="en-US" sz="2800" dirty="0"/>
              <a:t>Students in educational institutions</a:t>
            </a:r>
          </a:p>
          <a:p>
            <a:r>
              <a:rPr lang="en-US" sz="2800" dirty="0"/>
              <a:t>Individuals with anxiety or mood disorders</a:t>
            </a:r>
          </a:p>
          <a:p>
            <a:r>
              <a:rPr lang="en-US" sz="2800" dirty="0"/>
              <a:t>HR and wellness departments</a:t>
            </a:r>
          </a:p>
          <a:p>
            <a:r>
              <a:rPr lang="en-US" sz="2800" dirty="0"/>
              <a:t>Digital wellness platforms</a:t>
            </a:r>
          </a:p>
          <a:p>
            <a:endParaRPr lang="en-US" sz="2800" dirty="0"/>
          </a:p>
          <a:p>
            <a:endParaRPr lang="en-US" sz="2800" dirty="0"/>
          </a:p>
          <a:p>
            <a:endParaRPr lang="en-US" sz="2800" dirty="0"/>
          </a:p>
        </p:txBody>
      </p:sp>
      <p:graphicFrame>
        <p:nvGraphicFramePr>
          <p:cNvPr id="10" name="Table 9">
            <a:extLst>
              <a:ext uri="{FF2B5EF4-FFF2-40B4-BE49-F238E27FC236}">
                <a16:creationId xmlns:a16="http://schemas.microsoft.com/office/drawing/2014/main" id="{1A677569-D589-2F61-BFAA-0F0BE56AD440}"/>
              </a:ext>
            </a:extLst>
          </p:cNvPr>
          <p:cNvGraphicFramePr>
            <a:graphicFrameLocks noGrp="1"/>
          </p:cNvGraphicFramePr>
          <p:nvPr>
            <p:extLst>
              <p:ext uri="{D42A27DB-BD31-4B8C-83A1-F6EECF244321}">
                <p14:modId xmlns:p14="http://schemas.microsoft.com/office/powerpoint/2010/main" val="2251123643"/>
              </p:ext>
            </p:extLst>
          </p:nvPr>
        </p:nvGraphicFramePr>
        <p:xfrm>
          <a:off x="952500" y="7516878"/>
          <a:ext cx="16611600" cy="2512660"/>
        </p:xfrm>
        <a:graphic>
          <a:graphicData uri="http://schemas.openxmlformats.org/drawingml/2006/table">
            <a:tbl>
              <a:tblPr/>
              <a:tblGrid>
                <a:gridCol w="8305800">
                  <a:extLst>
                    <a:ext uri="{9D8B030D-6E8A-4147-A177-3AD203B41FA5}">
                      <a16:colId xmlns:a16="http://schemas.microsoft.com/office/drawing/2014/main" val="93221619"/>
                    </a:ext>
                  </a:extLst>
                </a:gridCol>
                <a:gridCol w="8305800">
                  <a:extLst>
                    <a:ext uri="{9D8B030D-6E8A-4147-A177-3AD203B41FA5}">
                      <a16:colId xmlns:a16="http://schemas.microsoft.com/office/drawing/2014/main" val="2209998398"/>
                    </a:ext>
                  </a:extLst>
                </a:gridCol>
              </a:tblGrid>
              <a:tr h="367761">
                <a:tc>
                  <a:txBody>
                    <a:bodyPr/>
                    <a:lstStyle/>
                    <a:p>
                      <a:r>
                        <a:rPr lang="en-IN" sz="2000"/>
                        <a:t>Feature</a:t>
                      </a:r>
                    </a:p>
                  </a:txBody>
                  <a:tcPr anchor="ctr">
                    <a:lnL>
                      <a:noFill/>
                    </a:lnL>
                    <a:lnR>
                      <a:noFill/>
                    </a:lnR>
                    <a:lnT>
                      <a:noFill/>
                    </a:lnT>
                    <a:lnB>
                      <a:noFill/>
                    </a:lnB>
                    <a:noFill/>
                  </a:tcPr>
                </a:tc>
                <a:tc>
                  <a:txBody>
                    <a:bodyPr/>
                    <a:lstStyle/>
                    <a:p>
                      <a:r>
                        <a:rPr lang="en-IN" sz="2000"/>
                        <a:t>Description</a:t>
                      </a:r>
                    </a:p>
                  </a:txBody>
                  <a:tcPr anchor="ctr">
                    <a:lnL>
                      <a:noFill/>
                    </a:lnL>
                    <a:lnR>
                      <a:noFill/>
                    </a:lnR>
                    <a:lnT>
                      <a:noFill/>
                    </a:lnT>
                    <a:lnB>
                      <a:noFill/>
                    </a:lnB>
                    <a:noFill/>
                  </a:tcPr>
                </a:tc>
                <a:extLst>
                  <a:ext uri="{0D108BD9-81ED-4DB2-BD59-A6C34878D82A}">
                    <a16:rowId xmlns:a16="http://schemas.microsoft.com/office/drawing/2014/main" val="2269394495"/>
                  </a:ext>
                </a:extLst>
              </a:tr>
              <a:tr h="661970">
                <a:tc>
                  <a:txBody>
                    <a:bodyPr/>
                    <a:lstStyle/>
                    <a:p>
                      <a:r>
                        <a:rPr lang="en-IN" sz="2000" b="1"/>
                        <a:t>Automated Daily Check-Ins</a:t>
                      </a:r>
                      <a:endParaRPr lang="en-IN" sz="2000"/>
                    </a:p>
                  </a:txBody>
                  <a:tcPr anchor="ctr">
                    <a:lnL>
                      <a:noFill/>
                    </a:lnL>
                    <a:lnR>
                      <a:noFill/>
                    </a:lnR>
                    <a:lnT>
                      <a:noFill/>
                    </a:lnT>
                    <a:lnB>
                      <a:noFill/>
                    </a:lnB>
                    <a:noFill/>
                  </a:tcPr>
                </a:tc>
                <a:tc>
                  <a:txBody>
                    <a:bodyPr/>
                    <a:lstStyle/>
                    <a:p>
                      <a:r>
                        <a:rPr lang="en-US" sz="2000"/>
                        <a:t>Sends a daily Telegram message asking how the user feels on a scale of 1–5</a:t>
                      </a:r>
                    </a:p>
                  </a:txBody>
                  <a:tcPr anchor="ctr">
                    <a:lnL>
                      <a:noFill/>
                    </a:lnL>
                    <a:lnR>
                      <a:noFill/>
                    </a:lnR>
                    <a:lnT>
                      <a:noFill/>
                    </a:lnT>
                    <a:lnB>
                      <a:noFill/>
                    </a:lnB>
                    <a:noFill/>
                  </a:tcPr>
                </a:tc>
                <a:extLst>
                  <a:ext uri="{0D108BD9-81ED-4DB2-BD59-A6C34878D82A}">
                    <a16:rowId xmlns:a16="http://schemas.microsoft.com/office/drawing/2014/main" val="1413140208"/>
                  </a:ext>
                </a:extLst>
              </a:tr>
              <a:tr h="661970">
                <a:tc>
                  <a:txBody>
                    <a:bodyPr/>
                    <a:lstStyle/>
                    <a:p>
                      <a:r>
                        <a:rPr lang="en-IN" sz="2000" b="1"/>
                        <a:t>AI Response Generation</a:t>
                      </a:r>
                      <a:endParaRPr lang="en-IN" sz="2000"/>
                    </a:p>
                  </a:txBody>
                  <a:tcPr anchor="ctr">
                    <a:lnL>
                      <a:noFill/>
                    </a:lnL>
                    <a:lnR>
                      <a:noFill/>
                    </a:lnR>
                    <a:lnT>
                      <a:noFill/>
                    </a:lnT>
                    <a:lnB>
                      <a:noFill/>
                    </a:lnB>
                    <a:noFill/>
                  </a:tcPr>
                </a:tc>
                <a:tc>
                  <a:txBody>
                    <a:bodyPr/>
                    <a:lstStyle/>
                    <a:p>
                      <a:r>
                        <a:rPr lang="en-US" sz="2000" dirty="0"/>
                        <a:t>Azure OpenAI analyzes responses and crafts personalized, empathetic replies</a:t>
                      </a:r>
                    </a:p>
                  </a:txBody>
                  <a:tcPr anchor="ctr">
                    <a:lnL>
                      <a:noFill/>
                    </a:lnL>
                    <a:lnR>
                      <a:noFill/>
                    </a:lnR>
                    <a:lnT>
                      <a:noFill/>
                    </a:lnT>
                    <a:lnB>
                      <a:noFill/>
                    </a:lnB>
                    <a:noFill/>
                  </a:tcPr>
                </a:tc>
                <a:extLst>
                  <a:ext uri="{0D108BD9-81ED-4DB2-BD59-A6C34878D82A}">
                    <a16:rowId xmlns:a16="http://schemas.microsoft.com/office/drawing/2014/main" val="2473090275"/>
                  </a:ext>
                </a:extLst>
              </a:tr>
              <a:tr h="367761">
                <a:tc>
                  <a:txBody>
                    <a:bodyPr/>
                    <a:lstStyle/>
                    <a:p>
                      <a:r>
                        <a:rPr lang="en-IN" sz="2000" b="1" dirty="0"/>
                        <a:t>Mood Logging (Google Sheets)</a:t>
                      </a:r>
                      <a:endParaRPr lang="en-IN" sz="2000" dirty="0"/>
                    </a:p>
                  </a:txBody>
                  <a:tcPr anchor="ctr">
                    <a:lnL>
                      <a:noFill/>
                    </a:lnL>
                    <a:lnR>
                      <a:noFill/>
                    </a:lnR>
                    <a:lnT>
                      <a:noFill/>
                    </a:lnT>
                    <a:lnB>
                      <a:noFill/>
                    </a:lnB>
                    <a:noFill/>
                  </a:tcPr>
                </a:tc>
                <a:tc>
                  <a:txBody>
                    <a:bodyPr/>
                    <a:lstStyle/>
                    <a:p>
                      <a:r>
                        <a:rPr lang="en-US" sz="2000" dirty="0"/>
                        <a:t>Tracks daily mood scores, timestamps, and responses</a:t>
                      </a:r>
                    </a:p>
                  </a:txBody>
                  <a:tcPr anchor="ctr">
                    <a:lnL>
                      <a:noFill/>
                    </a:lnL>
                    <a:lnR>
                      <a:noFill/>
                    </a:lnR>
                    <a:lnT>
                      <a:noFill/>
                    </a:lnT>
                    <a:lnB>
                      <a:noFill/>
                    </a:lnB>
                    <a:noFill/>
                  </a:tcPr>
                </a:tc>
                <a:extLst>
                  <a:ext uri="{0D108BD9-81ED-4DB2-BD59-A6C34878D82A}">
                    <a16:rowId xmlns:a16="http://schemas.microsoft.com/office/drawing/2014/main" val="1389894874"/>
                  </a:ext>
                </a:extLst>
              </a:tr>
              <a:tr h="367761">
                <a:tc>
                  <a:txBody>
                    <a:bodyPr/>
                    <a:lstStyle/>
                    <a:p>
                      <a:r>
                        <a:rPr lang="en-IN" sz="2000" b="1"/>
                        <a:t>Weekly Insights via Email</a:t>
                      </a:r>
                      <a:endParaRPr lang="en-IN" sz="2000"/>
                    </a:p>
                  </a:txBody>
                  <a:tcPr anchor="ctr">
                    <a:lnL>
                      <a:noFill/>
                    </a:lnL>
                    <a:lnR>
                      <a:noFill/>
                    </a:lnR>
                    <a:lnT>
                      <a:noFill/>
                    </a:lnT>
                    <a:lnB>
                      <a:noFill/>
                    </a:lnB>
                    <a:noFill/>
                  </a:tcPr>
                </a:tc>
                <a:tc>
                  <a:txBody>
                    <a:bodyPr/>
                    <a:lstStyle/>
                    <a:p>
                      <a:r>
                        <a:rPr lang="en-US" sz="2000" dirty="0"/>
                        <a:t>Sends a summary of weekly mood trends for reflection or analysis</a:t>
                      </a:r>
                    </a:p>
                  </a:txBody>
                  <a:tcPr anchor="ctr">
                    <a:lnL>
                      <a:noFill/>
                    </a:lnL>
                    <a:lnR>
                      <a:noFill/>
                    </a:lnR>
                    <a:lnT>
                      <a:noFill/>
                    </a:lnT>
                    <a:lnB>
                      <a:noFill/>
                    </a:lnB>
                    <a:noFill/>
                  </a:tcPr>
                </a:tc>
                <a:extLst>
                  <a:ext uri="{0D108BD9-81ED-4DB2-BD59-A6C34878D82A}">
                    <a16:rowId xmlns:a16="http://schemas.microsoft.com/office/drawing/2014/main" val="2289723261"/>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0FAFF"/>
        </a:solidFill>
        <a:effectLst/>
      </p:bgPr>
    </p:bg>
    <p:spTree>
      <p:nvGrpSpPr>
        <p:cNvPr id="1" name=""/>
        <p:cNvGrpSpPr/>
        <p:nvPr/>
      </p:nvGrpSpPr>
      <p:grpSpPr>
        <a:xfrm>
          <a:off x="0" y="0"/>
          <a:ext cx="0" cy="0"/>
          <a:chOff x="0" y="0"/>
          <a:chExt cx="0" cy="0"/>
        </a:xfrm>
      </p:grpSpPr>
      <p:sp>
        <p:nvSpPr>
          <p:cNvPr id="7" name="TextBox 7"/>
          <p:cNvSpPr txBox="1"/>
          <p:nvPr/>
        </p:nvSpPr>
        <p:spPr>
          <a:xfrm>
            <a:off x="5867400" y="1722403"/>
            <a:ext cx="5517059" cy="1694888"/>
          </a:xfrm>
          <a:prstGeom prst="rect">
            <a:avLst/>
          </a:prstGeom>
        </p:spPr>
        <p:txBody>
          <a:bodyPr wrap="square" lIns="0" tIns="0" rIns="0" bIns="0" rtlCol="0" anchor="t">
            <a:spAutoFit/>
          </a:bodyPr>
          <a:lstStyle/>
          <a:p>
            <a:pPr algn="ctr">
              <a:lnSpc>
                <a:spcPts val="6584"/>
              </a:lnSpc>
            </a:pPr>
            <a:r>
              <a:rPr lang="en-US" sz="8030" dirty="0">
                <a:solidFill>
                  <a:srgbClr val="262F43"/>
                </a:solidFill>
                <a:latin typeface="Impact"/>
                <a:ea typeface="Impact"/>
                <a:cs typeface="Impact"/>
                <a:sym typeface="Impact"/>
              </a:rPr>
              <a:t>ADVANTAGES</a:t>
            </a:r>
          </a:p>
          <a:p>
            <a:pPr algn="ctr">
              <a:lnSpc>
                <a:spcPts val="6584"/>
              </a:lnSpc>
            </a:pPr>
            <a:endParaRPr lang="en-US" sz="8030" dirty="0">
              <a:solidFill>
                <a:srgbClr val="262F43"/>
              </a:solidFill>
              <a:latin typeface="Impact"/>
              <a:ea typeface="Impact"/>
              <a:cs typeface="Impact"/>
              <a:sym typeface="Impact"/>
            </a:endParaRPr>
          </a:p>
        </p:txBody>
      </p:sp>
      <p:sp>
        <p:nvSpPr>
          <p:cNvPr id="8" name="TextBox 8"/>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000000"/>
                </a:solidFill>
                <a:latin typeface="Cotoris"/>
                <a:ea typeface="Cotoris"/>
                <a:cs typeface="Cotoris"/>
                <a:sym typeface="Cotoris"/>
              </a:rPr>
              <a:t>Kapidhwaj Association of Modern logic, Automation, Learning and career Advancement</a:t>
            </a:r>
          </a:p>
        </p:txBody>
      </p:sp>
      <p:sp>
        <p:nvSpPr>
          <p:cNvPr id="9" name="TextBox 9"/>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000000"/>
                </a:solidFill>
                <a:latin typeface="Notable"/>
                <a:ea typeface="Notable"/>
                <a:cs typeface="Notable"/>
                <a:sym typeface="Notable"/>
              </a:rPr>
              <a:t>K.A.M.A.L.A</a:t>
            </a:r>
          </a:p>
        </p:txBody>
      </p:sp>
      <p:sp>
        <p:nvSpPr>
          <p:cNvPr id="61" name="Rectangle 53">
            <a:extLst>
              <a:ext uri="{FF2B5EF4-FFF2-40B4-BE49-F238E27FC236}">
                <a16:creationId xmlns:a16="http://schemas.microsoft.com/office/drawing/2014/main" id="{0221835D-7A06-C961-FFB0-C964008FA97D}"/>
              </a:ext>
            </a:extLst>
          </p:cNvPr>
          <p:cNvSpPr>
            <a:spLocks noChangeArrowheads="1"/>
          </p:cNvSpPr>
          <p:nvPr/>
        </p:nvSpPr>
        <p:spPr bwMode="auto">
          <a:xfrm>
            <a:off x="15843" y="2466712"/>
            <a:ext cx="707277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1. Seamless Daily Engagement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Automates regular mood check-ins via Telegram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Encourages emotional self-awareness effortlessly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2" name="Rectangle 54">
            <a:extLst>
              <a:ext uri="{FF2B5EF4-FFF2-40B4-BE49-F238E27FC236}">
                <a16:creationId xmlns:a16="http://schemas.microsoft.com/office/drawing/2014/main" id="{D47A5D3E-1402-2131-9342-C80FE17CDFB5}"/>
              </a:ext>
            </a:extLst>
          </p:cNvPr>
          <p:cNvSpPr>
            <a:spLocks noChangeArrowheads="1"/>
          </p:cNvSpPr>
          <p:nvPr/>
        </p:nvSpPr>
        <p:spPr bwMode="auto">
          <a:xfrm>
            <a:off x="-196648" y="9128612"/>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3" name="Rectangle 55">
            <a:extLst>
              <a:ext uri="{FF2B5EF4-FFF2-40B4-BE49-F238E27FC236}">
                <a16:creationId xmlns:a16="http://schemas.microsoft.com/office/drawing/2014/main" id="{4C13FDF6-E3DE-7DF5-63C1-1EFE14B979A5}"/>
              </a:ext>
            </a:extLst>
          </p:cNvPr>
          <p:cNvSpPr>
            <a:spLocks noChangeArrowheads="1"/>
          </p:cNvSpPr>
          <p:nvPr/>
        </p:nvSpPr>
        <p:spPr bwMode="auto">
          <a:xfrm>
            <a:off x="80540" y="3785657"/>
            <a:ext cx="7329501"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2. Empathetic AI Responses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Delivers thoughtful, non-judgmental replies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Personalized support using Azure OpenAI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4" name="Rectangle 56">
            <a:extLst>
              <a:ext uri="{FF2B5EF4-FFF2-40B4-BE49-F238E27FC236}">
                <a16:creationId xmlns:a16="http://schemas.microsoft.com/office/drawing/2014/main" id="{D77F99F1-5799-CF45-7D5B-4DEC940BE00E}"/>
              </a:ext>
            </a:extLst>
          </p:cNvPr>
          <p:cNvSpPr>
            <a:spLocks noChangeArrowheads="1"/>
          </p:cNvSpPr>
          <p:nvPr/>
        </p:nvSpPr>
        <p:spPr bwMode="auto">
          <a:xfrm>
            <a:off x="0" y="2509731"/>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5" name="Rectangle 57">
            <a:extLst>
              <a:ext uri="{FF2B5EF4-FFF2-40B4-BE49-F238E27FC236}">
                <a16:creationId xmlns:a16="http://schemas.microsoft.com/office/drawing/2014/main" id="{36114F1F-B442-C6DE-63F3-644B0A0B3EB0}"/>
              </a:ext>
            </a:extLst>
          </p:cNvPr>
          <p:cNvSpPr>
            <a:spLocks noChangeArrowheads="1"/>
          </p:cNvSpPr>
          <p:nvPr/>
        </p:nvSpPr>
        <p:spPr bwMode="auto">
          <a:xfrm>
            <a:off x="80540" y="5095948"/>
            <a:ext cx="7767379"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3. Real-Time Mood Tracking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Logs responses in Google Sheets instantly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Enables long-term trend visualization &amp; analysis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6" name="Rectangle 58">
            <a:extLst>
              <a:ext uri="{FF2B5EF4-FFF2-40B4-BE49-F238E27FC236}">
                <a16:creationId xmlns:a16="http://schemas.microsoft.com/office/drawing/2014/main" id="{2ACB0A3D-942F-F16C-11B9-3A733B56C4C3}"/>
              </a:ext>
            </a:extLst>
          </p:cNvPr>
          <p:cNvSpPr>
            <a:spLocks noChangeArrowheads="1"/>
          </p:cNvSpPr>
          <p:nvPr/>
        </p:nvSpPr>
        <p:spPr bwMode="auto">
          <a:xfrm>
            <a:off x="0" y="6523036"/>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7" name="Rectangle 59">
            <a:extLst>
              <a:ext uri="{FF2B5EF4-FFF2-40B4-BE49-F238E27FC236}">
                <a16:creationId xmlns:a16="http://schemas.microsoft.com/office/drawing/2014/main" id="{1F0B4C16-8690-D7D7-E44B-74FACFBE19F1}"/>
              </a:ext>
            </a:extLst>
          </p:cNvPr>
          <p:cNvSpPr>
            <a:spLocks noChangeArrowheads="1"/>
          </p:cNvSpPr>
          <p:nvPr/>
        </p:nvSpPr>
        <p:spPr bwMode="auto">
          <a:xfrm>
            <a:off x="15844" y="6562229"/>
            <a:ext cx="844438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4. Weekly Summaries for Insights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Sends concise email reports with 7-day mood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Supports reflection, progress tracking, and early alerts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8" name="Rectangle 60">
            <a:extLst>
              <a:ext uri="{FF2B5EF4-FFF2-40B4-BE49-F238E27FC236}">
                <a16:creationId xmlns:a16="http://schemas.microsoft.com/office/drawing/2014/main" id="{8B29885A-3D8F-D7BB-FAAE-E1D5677079D0}"/>
              </a:ext>
            </a:extLst>
          </p:cNvPr>
          <p:cNvSpPr>
            <a:spLocks noChangeArrowheads="1"/>
          </p:cNvSpPr>
          <p:nvPr/>
        </p:nvSpPr>
        <p:spPr bwMode="auto">
          <a:xfrm>
            <a:off x="80540" y="5098823"/>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9" name="Rectangle 61">
            <a:extLst>
              <a:ext uri="{FF2B5EF4-FFF2-40B4-BE49-F238E27FC236}">
                <a16:creationId xmlns:a16="http://schemas.microsoft.com/office/drawing/2014/main" id="{AC08C912-FD6D-80BC-A728-A2048B8C9269}"/>
              </a:ext>
            </a:extLst>
          </p:cNvPr>
          <p:cNvSpPr>
            <a:spLocks noChangeArrowheads="1"/>
          </p:cNvSpPr>
          <p:nvPr/>
        </p:nvSpPr>
        <p:spPr bwMode="auto">
          <a:xfrm>
            <a:off x="80540" y="7759492"/>
            <a:ext cx="660894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5. Privacy-First and Non-Intrusive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No human monitoring required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Safe space for users to express how they feel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0" name="Rectangle 62">
            <a:extLst>
              <a:ext uri="{FF2B5EF4-FFF2-40B4-BE49-F238E27FC236}">
                <a16:creationId xmlns:a16="http://schemas.microsoft.com/office/drawing/2014/main" id="{A7516F1F-5BDD-D142-0362-7C3025A071C9}"/>
              </a:ext>
            </a:extLst>
          </p:cNvPr>
          <p:cNvSpPr>
            <a:spLocks noChangeArrowheads="1"/>
          </p:cNvSpPr>
          <p:nvPr/>
        </p:nvSpPr>
        <p:spPr bwMode="auto">
          <a:xfrm>
            <a:off x="80540" y="3800267"/>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1" name="Rectangle 63">
            <a:extLst>
              <a:ext uri="{FF2B5EF4-FFF2-40B4-BE49-F238E27FC236}">
                <a16:creationId xmlns:a16="http://schemas.microsoft.com/office/drawing/2014/main" id="{1B5F1C42-E90B-7971-878B-DED00E63F9E5}"/>
              </a:ext>
            </a:extLst>
          </p:cNvPr>
          <p:cNvSpPr>
            <a:spLocks noChangeArrowheads="1"/>
          </p:cNvSpPr>
          <p:nvPr/>
        </p:nvSpPr>
        <p:spPr bwMode="auto">
          <a:xfrm>
            <a:off x="29423" y="9067789"/>
            <a:ext cx="1493086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6. Scalable &amp; Customizable Workflow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Built on open-source n8n – fully flexible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Easy to integrate with other tools (Slack, Email, etc.)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2" name="Rectangle 64">
            <a:extLst>
              <a:ext uri="{FF2B5EF4-FFF2-40B4-BE49-F238E27FC236}">
                <a16:creationId xmlns:a16="http://schemas.microsoft.com/office/drawing/2014/main" id="{587C9196-28A7-5631-2E9E-9B3BC9101AAA}"/>
              </a:ext>
            </a:extLst>
          </p:cNvPr>
          <p:cNvSpPr>
            <a:spLocks noChangeArrowheads="1"/>
          </p:cNvSpPr>
          <p:nvPr/>
        </p:nvSpPr>
        <p:spPr bwMode="auto">
          <a:xfrm>
            <a:off x="-196648" y="7769331"/>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0FAFF"/>
        </a:solidFill>
        <a:effectLst/>
      </p:bgPr>
    </p:bg>
    <p:spTree>
      <p:nvGrpSpPr>
        <p:cNvPr id="1" name=""/>
        <p:cNvGrpSpPr/>
        <p:nvPr/>
      </p:nvGrpSpPr>
      <p:grpSpPr>
        <a:xfrm>
          <a:off x="0" y="0"/>
          <a:ext cx="0" cy="0"/>
          <a:chOff x="0" y="0"/>
          <a:chExt cx="0" cy="0"/>
        </a:xfrm>
      </p:grpSpPr>
      <p:sp>
        <p:nvSpPr>
          <p:cNvPr id="5" name="TextBox 5"/>
          <p:cNvSpPr txBox="1"/>
          <p:nvPr/>
        </p:nvSpPr>
        <p:spPr>
          <a:xfrm>
            <a:off x="964982" y="1724856"/>
            <a:ext cx="16358035" cy="1082854"/>
          </a:xfrm>
          <a:prstGeom prst="rect">
            <a:avLst/>
          </a:prstGeom>
        </p:spPr>
        <p:txBody>
          <a:bodyPr lIns="0" tIns="0" rIns="0" bIns="0" rtlCol="0" anchor="t">
            <a:spAutoFit/>
          </a:bodyPr>
          <a:lstStyle/>
          <a:p>
            <a:pPr algn="ctr">
              <a:lnSpc>
                <a:spcPts val="6584"/>
              </a:lnSpc>
            </a:pPr>
            <a:r>
              <a:rPr lang="en-US" sz="8030" dirty="0">
                <a:solidFill>
                  <a:srgbClr val="262F43"/>
                </a:solidFill>
                <a:latin typeface="Impact"/>
                <a:ea typeface="Impact"/>
                <a:cs typeface="Impact"/>
                <a:sym typeface="Impact"/>
              </a:rPr>
              <a:t>FUTURE SCOPE</a:t>
            </a:r>
          </a:p>
        </p:txBody>
      </p:sp>
      <p:sp>
        <p:nvSpPr>
          <p:cNvPr id="6" name="TextBox 6"/>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000000"/>
                </a:solidFill>
                <a:latin typeface="Cotoris"/>
                <a:ea typeface="Cotoris"/>
                <a:cs typeface="Cotoris"/>
                <a:sym typeface="Cotoris"/>
              </a:rPr>
              <a:t>Kapidhwaj Association of Modern logic, Automation, Learning and career Advancement</a:t>
            </a:r>
          </a:p>
        </p:txBody>
      </p:sp>
      <p:sp>
        <p:nvSpPr>
          <p:cNvPr id="7" name="TextBox 7"/>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000000"/>
                </a:solidFill>
                <a:latin typeface="Notable"/>
                <a:ea typeface="Notable"/>
                <a:cs typeface="Notable"/>
                <a:sym typeface="Notable"/>
              </a:rPr>
              <a:t>K.A.M.A.L.A</a:t>
            </a:r>
          </a:p>
        </p:txBody>
      </p:sp>
      <p:sp>
        <p:nvSpPr>
          <p:cNvPr id="8" name="Rectangle 1">
            <a:extLst>
              <a:ext uri="{FF2B5EF4-FFF2-40B4-BE49-F238E27FC236}">
                <a16:creationId xmlns:a16="http://schemas.microsoft.com/office/drawing/2014/main" id="{1C49B5CF-4C89-59A2-C530-A95C993D6D95}"/>
              </a:ext>
            </a:extLst>
          </p:cNvPr>
          <p:cNvSpPr>
            <a:spLocks noChangeArrowheads="1"/>
          </p:cNvSpPr>
          <p:nvPr/>
        </p:nvSpPr>
        <p:spPr bwMode="auto">
          <a:xfrm>
            <a:off x="26406" y="3068869"/>
            <a:ext cx="12232937"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1. Multi-Platform Integration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Expand beyond Telegram to </a:t>
            </a:r>
            <a:r>
              <a:rPr kumimoji="0" lang="en-US" altLang="en-US" sz="2400" b="1" i="0" u="none" strike="noStrike" cap="none" normalizeH="0" baseline="0" dirty="0">
                <a:ln>
                  <a:noFill/>
                </a:ln>
                <a:solidFill>
                  <a:schemeClr val="tx1"/>
                </a:solidFill>
                <a:effectLst/>
                <a:latin typeface="Arial" panose="020B0604020202020204" pitchFamily="34" charset="0"/>
              </a:rPr>
              <a:t>WhatsApp, Slack, Discord, MS Teams</a:t>
            </a:r>
            <a:r>
              <a:rPr kumimoji="0" lang="en-US" altLang="en-US" sz="2400" b="0" i="0" u="none" strike="noStrike" cap="none" normalizeH="0" baseline="0" dirty="0">
                <a:ln>
                  <a:noFill/>
                </a:ln>
                <a:solidFill>
                  <a:schemeClr val="tx1"/>
                </a:solidFill>
                <a:effectLst/>
                <a:latin typeface="Arial" panose="020B0604020202020204" pitchFamily="34" charset="0"/>
              </a:rPr>
              <a:t>, and mobile apps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Reach users wherever they feel most comfortable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8F3F5257-4D14-0B45-6969-84B1DA4129C1}"/>
              </a:ext>
            </a:extLst>
          </p:cNvPr>
          <p:cNvSpPr>
            <a:spLocks noChangeArrowheads="1"/>
          </p:cNvSpPr>
          <p:nvPr/>
        </p:nvSpPr>
        <p:spPr bwMode="auto">
          <a:xfrm>
            <a:off x="2263" y="4325057"/>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0" name="Rectangle 3">
            <a:extLst>
              <a:ext uri="{FF2B5EF4-FFF2-40B4-BE49-F238E27FC236}">
                <a16:creationId xmlns:a16="http://schemas.microsoft.com/office/drawing/2014/main" id="{5E6D3389-BDFA-D485-8E61-2C91A2828307}"/>
              </a:ext>
            </a:extLst>
          </p:cNvPr>
          <p:cNvSpPr>
            <a:spLocks noChangeArrowheads="1"/>
          </p:cNvSpPr>
          <p:nvPr/>
        </p:nvSpPr>
        <p:spPr bwMode="auto">
          <a:xfrm>
            <a:off x="-76200" y="4435897"/>
            <a:ext cx="1192738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2. Voice-Based Check-Ins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Integrate with voice assistants like </a:t>
            </a:r>
            <a:r>
              <a:rPr kumimoji="0" lang="en-US" altLang="en-US" sz="2400" b="1" i="0" u="none" strike="noStrike" cap="none" normalizeH="0" baseline="0" dirty="0">
                <a:ln>
                  <a:noFill/>
                </a:ln>
                <a:solidFill>
                  <a:schemeClr val="tx1"/>
                </a:solidFill>
                <a:effectLst/>
                <a:latin typeface="Arial" panose="020B0604020202020204" pitchFamily="34" charset="0"/>
              </a:rPr>
              <a:t>Alexa, Google Assistant</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Enable hands-free emotional check-ins for enhanced accessibility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4">
            <a:extLst>
              <a:ext uri="{FF2B5EF4-FFF2-40B4-BE49-F238E27FC236}">
                <a16:creationId xmlns:a16="http://schemas.microsoft.com/office/drawing/2014/main" id="{5A285956-C36C-E21B-CA9D-FCBD39508521}"/>
              </a:ext>
            </a:extLst>
          </p:cNvPr>
          <p:cNvSpPr>
            <a:spLocks noChangeArrowheads="1"/>
          </p:cNvSpPr>
          <p:nvPr/>
        </p:nvSpPr>
        <p:spPr bwMode="auto">
          <a:xfrm>
            <a:off x="-448148" y="5786510"/>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2" name="Rectangle 5">
            <a:extLst>
              <a:ext uri="{FF2B5EF4-FFF2-40B4-BE49-F238E27FC236}">
                <a16:creationId xmlns:a16="http://schemas.microsoft.com/office/drawing/2014/main" id="{9A199130-5E09-28A4-DCD3-FEA5F5C83BCB}"/>
              </a:ext>
            </a:extLst>
          </p:cNvPr>
          <p:cNvSpPr>
            <a:spLocks noChangeArrowheads="1"/>
          </p:cNvSpPr>
          <p:nvPr/>
        </p:nvSpPr>
        <p:spPr bwMode="auto">
          <a:xfrm>
            <a:off x="-76200" y="5811804"/>
            <a:ext cx="1587977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3. Advanced Sentiment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Go beyond numeric scores by analyzing free-text emotional input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Use NLP to detect deeper emotional cues and mental health risks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6">
            <a:extLst>
              <a:ext uri="{FF2B5EF4-FFF2-40B4-BE49-F238E27FC236}">
                <a16:creationId xmlns:a16="http://schemas.microsoft.com/office/drawing/2014/main" id="{C07D4B9B-2DD9-578B-F6EB-A89C3473390D}"/>
              </a:ext>
            </a:extLst>
          </p:cNvPr>
          <p:cNvSpPr>
            <a:spLocks noChangeArrowheads="1"/>
          </p:cNvSpPr>
          <p:nvPr/>
        </p:nvSpPr>
        <p:spPr bwMode="auto">
          <a:xfrm>
            <a:off x="-402882" y="2879479"/>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6" name="Rectangle 9">
            <a:extLst>
              <a:ext uri="{FF2B5EF4-FFF2-40B4-BE49-F238E27FC236}">
                <a16:creationId xmlns:a16="http://schemas.microsoft.com/office/drawing/2014/main" id="{1116AD96-75D9-1480-078B-B89B3FD88E26}"/>
              </a:ext>
            </a:extLst>
          </p:cNvPr>
          <p:cNvSpPr>
            <a:spLocks noChangeArrowheads="1"/>
          </p:cNvSpPr>
          <p:nvPr/>
        </p:nvSpPr>
        <p:spPr bwMode="auto">
          <a:xfrm>
            <a:off x="-10562" y="7192448"/>
            <a:ext cx="923958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4. Mental Health Dashboards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Visualize mood trends, peak stress days, and wellness progress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Custom dashboards for users, therapists, or HR teams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7" name="Rectangle 10">
            <a:extLst>
              <a:ext uri="{FF2B5EF4-FFF2-40B4-BE49-F238E27FC236}">
                <a16:creationId xmlns:a16="http://schemas.microsoft.com/office/drawing/2014/main" id="{18FB8234-309B-9E7E-1371-5D5673005CAA}"/>
              </a:ext>
            </a:extLst>
          </p:cNvPr>
          <p:cNvSpPr>
            <a:spLocks noChangeArrowheads="1"/>
          </p:cNvSpPr>
          <p:nvPr/>
        </p:nvSpPr>
        <p:spPr bwMode="auto">
          <a:xfrm>
            <a:off x="-228600" y="7145060"/>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9" name="Rectangle 12">
            <a:extLst>
              <a:ext uri="{FF2B5EF4-FFF2-40B4-BE49-F238E27FC236}">
                <a16:creationId xmlns:a16="http://schemas.microsoft.com/office/drawing/2014/main" id="{4B66FA24-0E3F-FD91-AE47-527462EC2768}"/>
              </a:ext>
            </a:extLst>
          </p:cNvPr>
          <p:cNvSpPr>
            <a:spLocks noChangeArrowheads="1"/>
          </p:cNvSpPr>
          <p:nvPr/>
        </p:nvSpPr>
        <p:spPr bwMode="auto">
          <a:xfrm>
            <a:off x="-228600" y="8546269"/>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20" name="Rectangle 13">
            <a:extLst>
              <a:ext uri="{FF2B5EF4-FFF2-40B4-BE49-F238E27FC236}">
                <a16:creationId xmlns:a16="http://schemas.microsoft.com/office/drawing/2014/main" id="{FBA3AFA7-E20E-E2BD-F803-52C60CBB7189}"/>
              </a:ext>
            </a:extLst>
          </p:cNvPr>
          <p:cNvSpPr>
            <a:spLocks noChangeArrowheads="1"/>
          </p:cNvSpPr>
          <p:nvPr/>
        </p:nvSpPr>
        <p:spPr bwMode="auto">
          <a:xfrm>
            <a:off x="-42249" y="8717353"/>
            <a:ext cx="11883611"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a:t>
            </a:r>
            <a:r>
              <a:rPr lang="en-US" altLang="en-US" sz="2400" b="1" dirty="0">
                <a:latin typeface="Arial" panose="020B0604020202020204" pitchFamily="34" charset="0"/>
              </a:rPr>
              <a:t>5</a:t>
            </a:r>
            <a:r>
              <a:rPr kumimoji="0" lang="en-US" altLang="en-US" sz="2400" b="1" i="0" u="none" strike="noStrike" cap="none" normalizeH="0" baseline="0" dirty="0">
                <a:ln>
                  <a:noFill/>
                </a:ln>
                <a:solidFill>
                  <a:schemeClr val="tx1"/>
                </a:solidFill>
                <a:effectLst/>
                <a:latin typeface="Arial" panose="020B0604020202020204" pitchFamily="34" charset="0"/>
              </a:rPr>
              <a:t>. Personalized Wellness Suggestions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Recommend </a:t>
            </a:r>
            <a:r>
              <a:rPr kumimoji="0" lang="en-US" altLang="en-US" sz="2400" b="1" i="0" u="none" strike="noStrike" cap="none" normalizeH="0" baseline="0" dirty="0">
                <a:ln>
                  <a:noFill/>
                </a:ln>
                <a:solidFill>
                  <a:schemeClr val="tx1"/>
                </a:solidFill>
                <a:effectLst/>
                <a:latin typeface="Arial" panose="020B0604020202020204" pitchFamily="34" charset="0"/>
              </a:rPr>
              <a:t>guided meditations, self-care tips, breathing exercises</a:t>
            </a:r>
            <a:r>
              <a:rPr kumimoji="0" lang="en-US" altLang="en-US" sz="2400" b="0" i="0" u="none" strike="noStrike" cap="none" normalizeH="0" baseline="0" dirty="0">
                <a:ln>
                  <a:noFill/>
                </a:ln>
                <a:solidFill>
                  <a:schemeClr val="tx1"/>
                </a:solidFill>
                <a:effectLst/>
                <a:latin typeface="Arial" panose="020B0604020202020204" pitchFamily="34" charset="0"/>
              </a:rPr>
              <a:t>, or articles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Tailored to user mood and behavioral patterns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0FAFF"/>
        </a:solidFill>
        <a:effectLst/>
      </p:bgPr>
    </p:bg>
    <p:spTree>
      <p:nvGrpSpPr>
        <p:cNvPr id="1" name=""/>
        <p:cNvGrpSpPr/>
        <p:nvPr/>
      </p:nvGrpSpPr>
      <p:grpSpPr>
        <a:xfrm>
          <a:off x="0" y="0"/>
          <a:ext cx="0" cy="0"/>
          <a:chOff x="0" y="0"/>
          <a:chExt cx="0" cy="0"/>
        </a:xfrm>
      </p:grpSpPr>
      <p:sp>
        <p:nvSpPr>
          <p:cNvPr id="2" name="TextBox 2"/>
          <p:cNvSpPr txBox="1">
            <a:spLocks noGrp="1" noRot="1" noMove="1" noResize="1" noEditPoints="1" noAdjustHandles="1" noChangeArrowheads="1" noChangeShapeType="1"/>
          </p:cNvSpPr>
          <p:nvPr/>
        </p:nvSpPr>
        <p:spPr>
          <a:xfrm>
            <a:off x="610719" y="1069247"/>
            <a:ext cx="11417728" cy="297180"/>
          </a:xfrm>
          <a:prstGeom prst="rect">
            <a:avLst/>
          </a:prstGeom>
        </p:spPr>
        <p:txBody>
          <a:bodyPr lIns="0" tIns="0" rIns="0" bIns="0" rtlCol="0" anchor="t">
            <a:spAutoFit/>
          </a:bodyPr>
          <a:lstStyle/>
          <a:p>
            <a:pPr algn="l">
              <a:lnSpc>
                <a:spcPts val="2520"/>
              </a:lnSpc>
              <a:spcBef>
                <a:spcPct val="0"/>
              </a:spcBef>
            </a:pPr>
            <a:r>
              <a:rPr lang="en-US" sz="1800" spc="122" dirty="0">
                <a:solidFill>
                  <a:srgbClr val="000000"/>
                </a:solidFill>
                <a:latin typeface="Cotoris"/>
                <a:ea typeface="Cotoris"/>
                <a:cs typeface="Cotoris"/>
                <a:sym typeface="Cotoris"/>
              </a:rPr>
              <a:t>Kapidhwaj Association of Modern logic, Automation, Learning and career Advancement</a:t>
            </a:r>
          </a:p>
        </p:txBody>
      </p:sp>
      <p:sp>
        <p:nvSpPr>
          <p:cNvPr id="3" name="TextBox 3"/>
          <p:cNvSpPr txBox="1">
            <a:spLocks noGrp="1" noRot="1" noMove="1" noResize="1" noEditPoints="1" noAdjustHandles="1" noChangeArrowheads="1" noChangeShapeType="1"/>
          </p:cNvSpPr>
          <p:nvPr/>
        </p:nvSpPr>
        <p:spPr>
          <a:xfrm>
            <a:off x="443056" y="111853"/>
            <a:ext cx="5876527" cy="916847"/>
          </a:xfrm>
          <a:prstGeom prst="rect">
            <a:avLst/>
          </a:prstGeom>
        </p:spPr>
        <p:txBody>
          <a:bodyPr lIns="0" tIns="0" rIns="0" bIns="0" rtlCol="0" anchor="t">
            <a:spAutoFit/>
          </a:bodyPr>
          <a:lstStyle/>
          <a:p>
            <a:pPr algn="ctr">
              <a:lnSpc>
                <a:spcPts val="7472"/>
              </a:lnSpc>
              <a:spcBef>
                <a:spcPct val="0"/>
              </a:spcBef>
            </a:pPr>
            <a:r>
              <a:rPr lang="en-US" sz="5337" spc="816" dirty="0">
                <a:solidFill>
                  <a:srgbClr val="000000"/>
                </a:solidFill>
                <a:latin typeface="Notable"/>
                <a:ea typeface="Notable"/>
                <a:cs typeface="Notable"/>
                <a:sym typeface="Notable"/>
              </a:rPr>
              <a:t>K.A.M.A.L.A</a:t>
            </a:r>
          </a:p>
        </p:txBody>
      </p:sp>
      <p:grpSp>
        <p:nvGrpSpPr>
          <p:cNvPr id="4" name="Group 4"/>
          <p:cNvGrpSpPr/>
          <p:nvPr/>
        </p:nvGrpSpPr>
        <p:grpSpPr>
          <a:xfrm>
            <a:off x="517633" y="1396228"/>
            <a:ext cx="17252732" cy="8558435"/>
            <a:chOff x="0" y="0"/>
            <a:chExt cx="1559896" cy="773806"/>
          </a:xfrm>
        </p:grpSpPr>
        <p:sp>
          <p:nvSpPr>
            <p:cNvPr id="5" name="Freeform 5"/>
            <p:cNvSpPr/>
            <p:nvPr/>
          </p:nvSpPr>
          <p:spPr>
            <a:xfrm>
              <a:off x="0" y="0"/>
              <a:ext cx="1559896" cy="773806"/>
            </a:xfrm>
            <a:custGeom>
              <a:avLst/>
              <a:gdLst/>
              <a:ahLst/>
              <a:cxnLst/>
              <a:rect l="l" t="t" r="r" b="b"/>
              <a:pathLst>
                <a:path w="1559896" h="773806">
                  <a:moveTo>
                    <a:pt x="0" y="0"/>
                  </a:moveTo>
                  <a:lnTo>
                    <a:pt x="1559896" y="0"/>
                  </a:lnTo>
                  <a:lnTo>
                    <a:pt x="1559896" y="773806"/>
                  </a:lnTo>
                  <a:lnTo>
                    <a:pt x="0" y="773806"/>
                  </a:lnTo>
                  <a:close/>
                </a:path>
              </a:pathLst>
            </a:custGeom>
            <a:solidFill>
              <a:srgbClr val="000000">
                <a:alpha val="0"/>
              </a:srgbClr>
            </a:solidFill>
            <a:ln w="9525" cap="sq">
              <a:solidFill>
                <a:srgbClr val="000000"/>
              </a:solidFill>
              <a:prstDash val="solid"/>
              <a:miter/>
            </a:ln>
          </p:spPr>
          <p:txBody>
            <a:bodyPr/>
            <a:lstStyle/>
            <a:p>
              <a:endParaRPr lang="en-US"/>
            </a:p>
          </p:txBody>
        </p:sp>
        <p:sp>
          <p:nvSpPr>
            <p:cNvPr id="6" name="TextBox 6"/>
            <p:cNvSpPr txBox="1"/>
            <p:nvPr/>
          </p:nvSpPr>
          <p:spPr>
            <a:xfrm>
              <a:off x="0" y="-38100"/>
              <a:ext cx="1559896" cy="811906"/>
            </a:xfrm>
            <a:prstGeom prst="rect">
              <a:avLst/>
            </a:prstGeom>
          </p:spPr>
          <p:txBody>
            <a:bodyPr lIns="147979" tIns="147979" rIns="147979" bIns="147979" rtlCol="0" anchor="ctr"/>
            <a:lstStyle/>
            <a:p>
              <a:pPr algn="ctr">
                <a:lnSpc>
                  <a:spcPts val="2659"/>
                </a:lnSpc>
              </a:pPr>
              <a:endParaRPr/>
            </a:p>
          </p:txBody>
        </p:sp>
      </p:grpSp>
      <p:sp>
        <p:nvSpPr>
          <p:cNvPr id="7" name="TextBox 7"/>
          <p:cNvSpPr txBox="1"/>
          <p:nvPr/>
        </p:nvSpPr>
        <p:spPr>
          <a:xfrm>
            <a:off x="6382718" y="1724856"/>
            <a:ext cx="5522563" cy="1694888"/>
          </a:xfrm>
          <a:prstGeom prst="rect">
            <a:avLst/>
          </a:prstGeom>
        </p:spPr>
        <p:txBody>
          <a:bodyPr lIns="0" tIns="0" rIns="0" bIns="0" rtlCol="0" anchor="t">
            <a:spAutoFit/>
          </a:bodyPr>
          <a:lstStyle/>
          <a:p>
            <a:pPr algn="ctr">
              <a:lnSpc>
                <a:spcPts val="6584"/>
              </a:lnSpc>
            </a:pPr>
            <a:r>
              <a:rPr lang="en-US" sz="8030" dirty="0">
                <a:solidFill>
                  <a:srgbClr val="262F43"/>
                </a:solidFill>
                <a:latin typeface="Impact"/>
                <a:ea typeface="Impact"/>
                <a:cs typeface="Impact"/>
                <a:sym typeface="Impact"/>
              </a:rPr>
              <a:t>WORKFLOW SUMMARY</a:t>
            </a:r>
          </a:p>
        </p:txBody>
      </p:sp>
      <p:sp>
        <p:nvSpPr>
          <p:cNvPr id="9" name="TextBox 8">
            <a:extLst>
              <a:ext uri="{FF2B5EF4-FFF2-40B4-BE49-F238E27FC236}">
                <a16:creationId xmlns:a16="http://schemas.microsoft.com/office/drawing/2014/main" id="{7CF95DD8-8C76-4E82-86D9-7A966A67F8EF}"/>
              </a:ext>
            </a:extLst>
          </p:cNvPr>
          <p:cNvSpPr txBox="1"/>
          <p:nvPr/>
        </p:nvSpPr>
        <p:spPr>
          <a:xfrm>
            <a:off x="731822" y="3851322"/>
            <a:ext cx="17526000" cy="4401205"/>
          </a:xfrm>
          <a:prstGeom prst="rect">
            <a:avLst/>
          </a:prstGeom>
          <a:noFill/>
        </p:spPr>
        <p:txBody>
          <a:bodyPr wrap="square">
            <a:spAutoFit/>
          </a:bodyPr>
          <a:lstStyle/>
          <a:p>
            <a:pPr>
              <a:buFont typeface="+mj-lt"/>
              <a:buAutoNum type="arabicPeriod"/>
            </a:pPr>
            <a:r>
              <a:rPr lang="en-IN" sz="4000" b="1" dirty="0"/>
              <a:t>Trigger</a:t>
            </a:r>
            <a:r>
              <a:rPr lang="en-IN" sz="4000" dirty="0"/>
              <a:t>: Scheduled daily check-in</a:t>
            </a:r>
          </a:p>
          <a:p>
            <a:pPr>
              <a:buFont typeface="+mj-lt"/>
              <a:buAutoNum type="arabicPeriod"/>
            </a:pPr>
            <a:r>
              <a:rPr lang="en-IN" sz="4000" b="1" dirty="0"/>
              <a:t>Interaction</a:t>
            </a:r>
            <a:r>
              <a:rPr lang="en-IN" sz="4000" dirty="0"/>
              <a:t>: Telegram bot asks mood score (1–5)</a:t>
            </a:r>
          </a:p>
          <a:p>
            <a:pPr>
              <a:buFont typeface="+mj-lt"/>
              <a:buAutoNum type="arabicPeriod"/>
            </a:pPr>
            <a:r>
              <a:rPr lang="en-IN" sz="4000" b="1" dirty="0"/>
              <a:t>Processing</a:t>
            </a:r>
            <a:r>
              <a:rPr lang="en-IN" sz="4000" dirty="0"/>
              <a:t>: Azure OpenAI generates a response based on input</a:t>
            </a:r>
          </a:p>
          <a:p>
            <a:pPr>
              <a:buFont typeface="+mj-lt"/>
              <a:buAutoNum type="arabicPeriod"/>
            </a:pPr>
            <a:r>
              <a:rPr lang="en-IN" sz="4000" b="1" dirty="0"/>
              <a:t>Storage</a:t>
            </a:r>
            <a:r>
              <a:rPr lang="en-IN" sz="4000" dirty="0"/>
              <a:t>: Logs data in Google Sheets</a:t>
            </a:r>
          </a:p>
          <a:p>
            <a:pPr>
              <a:buFont typeface="+mj-lt"/>
              <a:buAutoNum type="arabicPeriod"/>
            </a:pPr>
            <a:r>
              <a:rPr lang="en-IN" sz="4000" b="1" dirty="0"/>
              <a:t>Report</a:t>
            </a:r>
            <a:r>
              <a:rPr lang="en-IN" sz="4000" dirty="0"/>
              <a:t>: Weekly summary email shows trends and flags low moods</a:t>
            </a:r>
          </a:p>
          <a:p>
            <a:endParaRPr lang="en-IN" sz="4000" dirty="0"/>
          </a:p>
          <a:p>
            <a:r>
              <a:rPr lang="en-IN" sz="4000" dirty="0"/>
              <a:t>                          </a:t>
            </a:r>
          </a:p>
        </p:txBody>
      </p:sp>
      <p:sp>
        <p:nvSpPr>
          <p:cNvPr id="11" name="TextBox 10">
            <a:extLst>
              <a:ext uri="{FF2B5EF4-FFF2-40B4-BE49-F238E27FC236}">
                <a16:creationId xmlns:a16="http://schemas.microsoft.com/office/drawing/2014/main" id="{1503CF52-D181-1145-D3A9-F6D956FAC875}"/>
              </a:ext>
            </a:extLst>
          </p:cNvPr>
          <p:cNvSpPr txBox="1"/>
          <p:nvPr/>
        </p:nvSpPr>
        <p:spPr>
          <a:xfrm>
            <a:off x="6781800" y="8282328"/>
            <a:ext cx="9144000" cy="1446550"/>
          </a:xfrm>
          <a:prstGeom prst="rect">
            <a:avLst/>
          </a:prstGeom>
          <a:noFill/>
        </p:spPr>
        <p:txBody>
          <a:bodyPr wrap="square">
            <a:spAutoFit/>
          </a:bodyPr>
          <a:lstStyle/>
          <a:p>
            <a:r>
              <a:rPr lang="en-IN" sz="8800" dirty="0"/>
              <a:t>Thank You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616</Words>
  <Application>Microsoft Office PowerPoint</Application>
  <PresentationFormat>Custom</PresentationFormat>
  <Paragraphs>85</Paragraphs>
  <Slides>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vt:i4>
      </vt:variant>
    </vt:vector>
  </HeadingPairs>
  <TitlesOfParts>
    <vt:vector size="16" baseType="lpstr">
      <vt:lpstr>Garet Bold</vt:lpstr>
      <vt:lpstr>Cotoris</vt:lpstr>
      <vt:lpstr>Notable</vt:lpstr>
      <vt:lpstr>Arial</vt:lpstr>
      <vt:lpstr>Impact</vt:lpstr>
      <vt:lpstr>Archivo Black</vt:lpstr>
      <vt:lpstr>Calibri</vt:lpstr>
      <vt:lpstr>Garet</vt:lpstr>
      <vt:lpstr>The Seasons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Hackathon PPT</dc:title>
  <dc:creator>Aarushi</dc:creator>
  <cp:lastModifiedBy>Sanskar Garg</cp:lastModifiedBy>
  <cp:revision>3</cp:revision>
  <dcterms:created xsi:type="dcterms:W3CDTF">2006-08-16T00:00:00Z</dcterms:created>
  <dcterms:modified xsi:type="dcterms:W3CDTF">2025-06-21T14:15:31Z</dcterms:modified>
  <dc:identifier>DAGq9e7HApg</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6404948</vt:lpwstr>
  </property>
  <property fmtid="{D5CDD505-2E9C-101B-9397-08002B2CF9AE}" pid="3" name="NXPowerLiteSettings">
    <vt:lpwstr>F7000400038000</vt:lpwstr>
  </property>
  <property fmtid="{D5CDD505-2E9C-101B-9397-08002B2CF9AE}" pid="4" name="NXPowerLiteVersion">
    <vt:lpwstr>S10.3.1</vt:lpwstr>
  </property>
</Properties>
</file>

<file path=docProps/thumbnail.jpeg>
</file>